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73" r:id="rId23"/>
  </p:sldIdLst>
  <p:sldSz cx="9144000" cy="6858000" type="screen4x3"/>
  <p:notesSz cx="6858000" cy="9144000"/>
  <p:embeddedFontLst>
    <p:embeddedFont>
      <p:font typeface="Verdana" pitchFamily="34" charset="0"/>
      <p:regular r:id="rId25"/>
      <p:bold r:id="rId26"/>
      <p:italic r:id="rId27"/>
      <p:boldItalic r:id="rId28"/>
    </p:embeddedFont>
    <p:embeddedFont>
      <p:font typeface="Century Gothic" pitchFamily="34" charset="0"/>
      <p:regular r:id="rId29"/>
      <p:bold r:id="rId30"/>
      <p:italic r:id="rId31"/>
      <p:bold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Zzjjc1om/o8Br6mEkzaY2Dcmj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473" autoAdjust="0"/>
  </p:normalViewPr>
  <p:slideViewPr>
    <p:cSldViewPr snapToGrid="0">
      <p:cViewPr>
        <p:scale>
          <a:sx n="70" d="100"/>
          <a:sy n="70" d="100"/>
        </p:scale>
        <p:origin x="-138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5bc5842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225bc5842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5bc58427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g225bc58427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51d69c60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2251d69c60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2251d69c60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44">
          <p15:clr>
            <a:srgbClr val="F26B43"/>
          </p15:clr>
        </p15:guide>
        <p15:guide id="2" pos="56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/>
        </p:nvSpPr>
        <p:spPr>
          <a:xfrm>
            <a:off x="315625" y="2320175"/>
            <a:ext cx="89868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600" b="1" i="0" u="none" strike="noStrike" cap="none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Global Development Measurement</a:t>
            </a:r>
            <a:endParaRPr sz="3600" b="1" i="0" u="none" strike="noStrike" cap="none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Data Science Project-241 Group: 06</a:t>
            </a:r>
            <a:endParaRPr sz="2400" b="1" i="0" u="none" strike="noStrike" cap="none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Mentor: Snehal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2023-05-22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50564" y="22922"/>
            <a:ext cx="1187050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"/>
          <p:cNvSpPr txBox="1"/>
          <p:nvPr/>
        </p:nvSpPr>
        <p:spPr>
          <a:xfrm>
            <a:off x="1975" y="5891650"/>
            <a:ext cx="961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"/>
          <p:cNvSpPr/>
          <p:nvPr/>
        </p:nvSpPr>
        <p:spPr>
          <a:xfrm>
            <a:off x="6351640" y="4615007"/>
            <a:ext cx="4182600" cy="2057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Team Members: 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Ms.Krithi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Pendem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Dinesh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Kumar .G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Pushkar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Manohar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Chaudhari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Yash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Vishnu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Sarowar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Ramavat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Sri Krishna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Aishwary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Pradhan</a:t>
            </a: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15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Mr. DSN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Raju</a:t>
            </a:r>
            <a:endParaRPr sz="15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/>
          <p:nvPr/>
        </p:nvSpPr>
        <p:spPr>
          <a:xfrm>
            <a:off x="3171008" y="2943398"/>
            <a:ext cx="32760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5bc584278_0_0"/>
          <p:cNvSpPr txBox="1"/>
          <p:nvPr/>
        </p:nvSpPr>
        <p:spPr>
          <a:xfrm>
            <a:off x="0" y="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2776"/>
                </a:solidFill>
              </a:rPr>
              <a:t>Model Building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25bc58427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0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25bc584278_0_0"/>
          <p:cNvSpPr txBox="1"/>
          <p:nvPr/>
        </p:nvSpPr>
        <p:spPr>
          <a:xfrm>
            <a:off x="92550" y="613650"/>
            <a:ext cx="8698800" cy="6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Outlier Number and Percentage has been calculated for each column in the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DataFrame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using the median value of the specific column.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rgbClr val="202124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Outlier treatment was performed.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202124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rgbClr val="202124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Range of Limits for each variable was obtained.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02124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rgbClr val="202124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Density Plot visualization was implemented </a:t>
            </a:r>
            <a:r>
              <a:rPr lang="en-US" sz="1800" dirty="0">
                <a:solidFill>
                  <a:srgbClr val="2429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understand the distribution of the data, shape, central tendency  and spread of a dataset.</a:t>
            </a:r>
            <a:endParaRPr sz="1800">
              <a:solidFill>
                <a:srgbClr val="2429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429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rgbClr val="2429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QQ Plot graphical tool was used to </a:t>
            </a:r>
            <a:r>
              <a:rPr lang="en-US" sz="1800" dirty="0">
                <a:solidFill>
                  <a:srgbClr val="2121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whether a dataset follows a specific probability distribution &amp;  for diagnosing deviations from normality (</a:t>
            </a:r>
            <a:r>
              <a:rPr lang="en-US" sz="1800" dirty="0" err="1">
                <a:solidFill>
                  <a:srgbClr val="2121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skewness</a:t>
            </a:r>
            <a:r>
              <a:rPr lang="en-US" sz="1800" dirty="0">
                <a:solidFill>
                  <a:srgbClr val="2121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heavy tails), identifying outliers and assessing the appropriateness of statistical models that assume normality.</a:t>
            </a:r>
            <a:endParaRPr sz="1800">
              <a:solidFill>
                <a:srgbClr val="2121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121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rgbClr val="2121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examining the QQ plot, we can observe if the 'GDP' data points fall along a straight line (indicating they are normally distributed) or deviate from it.</a:t>
            </a:r>
            <a:r>
              <a:rPr lang="en-US" sz="1800" dirty="0">
                <a:solidFill>
                  <a:srgbClr val="2429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rgbClr val="2121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g225bc584278_0_0"/>
          <p:cNvSpPr txBox="1"/>
          <p:nvPr/>
        </p:nvSpPr>
        <p:spPr>
          <a:xfrm>
            <a:off x="5635975" y="1550350"/>
            <a:ext cx="35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5bc584278_0_17"/>
          <p:cNvSpPr txBox="1"/>
          <p:nvPr/>
        </p:nvSpPr>
        <p:spPr>
          <a:xfrm>
            <a:off x="0" y="0"/>
            <a:ext cx="9144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2776"/>
                </a:solidFill>
              </a:rPr>
              <a:t>Model Building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rgbClr val="002776"/>
              </a:solidFill>
            </a:endParaRPr>
          </a:p>
        </p:txBody>
      </p:sp>
      <p:pic>
        <p:nvPicPr>
          <p:cNvPr id="272" name="Google Shape;272;g225bc584278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0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25bc584278_0_17"/>
          <p:cNvSpPr txBox="1"/>
          <p:nvPr/>
        </p:nvSpPr>
        <p:spPr>
          <a:xfrm>
            <a:off x="92550" y="779300"/>
            <a:ext cx="343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2776"/>
                </a:solidFill>
              </a:rPr>
              <a:t>Pairplots</a:t>
            </a:r>
            <a:endParaRPr sz="2800" b="1" i="0" u="none" strike="noStrike" cap="none">
              <a:solidFill>
                <a:srgbClr val="00277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225bc58427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7300"/>
            <a:ext cx="3174124" cy="305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25bc584278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750" y="1547297"/>
            <a:ext cx="4109558" cy="32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25bc584278_0_17"/>
          <p:cNvSpPr txBox="1"/>
          <p:nvPr/>
        </p:nvSpPr>
        <p:spPr>
          <a:xfrm>
            <a:off x="4864250" y="954300"/>
            <a:ext cx="343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2776"/>
                </a:solidFill>
              </a:rPr>
              <a:t>qq-plot</a:t>
            </a:r>
            <a:endParaRPr sz="2800" b="1" i="0" u="none" strike="noStrike" cap="none">
              <a:solidFill>
                <a:srgbClr val="00277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/>
        </p:nvSpPr>
        <p:spPr>
          <a:xfrm>
            <a:off x="0" y="0"/>
            <a:ext cx="77666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Building and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0" y="668216"/>
            <a:ext cx="91440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1800" dirty="0" smtClean="0">
                <a:latin typeface="Century Gothic" pitchFamily="34" charset="0"/>
              </a:rPr>
              <a:t> Necessary libraries were imported for clustering</a:t>
            </a:r>
          </a:p>
          <a:p>
            <a:pPr>
              <a:buFont typeface="Arial" pitchFamily="34" charset="0"/>
              <a:buChar char="•"/>
            </a:pPr>
            <a:r>
              <a:rPr lang="en-IN" sz="1800" dirty="0" smtClean="0">
                <a:latin typeface="Century Gothic" pitchFamily="34" charset="0"/>
              </a:rPr>
              <a:t> Renaming the columns in the data frames by removing the spaces etc.,</a:t>
            </a:r>
          </a:p>
          <a:p>
            <a:pPr>
              <a:buFont typeface="Wingdings" pitchFamily="2" charset="2"/>
              <a:buChar char="Ø"/>
            </a:pPr>
            <a:r>
              <a:rPr lang="en-IN" sz="1800" b="1" dirty="0" smtClean="0">
                <a:latin typeface="Century Gothic" pitchFamily="34" charset="0"/>
              </a:rPr>
              <a:t>K – Means Clustering:</a:t>
            </a:r>
          </a:p>
          <a:p>
            <a:endParaRPr lang="en-IN" sz="1800" b="1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800" dirty="0" smtClean="0">
                <a:latin typeface="Century Gothic" pitchFamily="34" charset="0"/>
              </a:rPr>
              <a:t> K- Means Clustering was assigned to find out the possible number of clusters in our data set.</a:t>
            </a:r>
          </a:p>
          <a:p>
            <a:pPr>
              <a:buFont typeface="Arial" pitchFamily="34" charset="0"/>
              <a:buChar char="•"/>
            </a:pPr>
            <a:r>
              <a:rPr lang="en-IN" sz="1800" dirty="0" smtClean="0">
                <a:latin typeface="Century Gothic" pitchFamily="34" charset="0"/>
              </a:rPr>
              <a:t>Using Elbow curve, we identified 3 major clusters in the given data set.</a:t>
            </a:r>
          </a:p>
          <a:p>
            <a:endParaRPr lang="en-IN" sz="1800" dirty="0" smtClean="0">
              <a:latin typeface="Century Gothic" pitchFamily="34" charset="0"/>
            </a:endParaRPr>
          </a:p>
          <a:p>
            <a:pPr>
              <a:buFont typeface="Wingdings"/>
              <a:buChar char="Ø"/>
            </a:pPr>
            <a:r>
              <a:rPr lang="en-IN" sz="1800" b="1" dirty="0" smtClean="0">
                <a:latin typeface="Century Gothic" pitchFamily="34" charset="0"/>
              </a:rPr>
              <a:t>DBSCAN Method:</a:t>
            </a:r>
          </a:p>
          <a:p>
            <a:pPr>
              <a:buFont typeface="Wingdings"/>
              <a:buChar char="Ø"/>
            </a:pPr>
            <a:endParaRPr lang="en-IN" sz="1800" b="1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800" dirty="0" smtClean="0">
                <a:latin typeface="Century Gothic" pitchFamily="34" charset="0"/>
              </a:rPr>
              <a:t>DBSCAN method was assigned to find out the possible number of clusters and number of noise points in our data set.</a:t>
            </a:r>
          </a:p>
          <a:p>
            <a:pPr>
              <a:buFont typeface="Arial" pitchFamily="34" charset="0"/>
              <a:buChar char="•"/>
            </a:pPr>
            <a:r>
              <a:rPr lang="en-IN" sz="1800" dirty="0" smtClean="0">
                <a:latin typeface="Century Gothic" pitchFamily="34" charset="0"/>
              </a:rPr>
              <a:t>We identified 2 major clusters using epsilon values and minimum samples.</a:t>
            </a:r>
          </a:p>
          <a:p>
            <a:pPr>
              <a:buFont typeface="Arial" pitchFamily="34" charset="0"/>
              <a:buChar char="•"/>
            </a:pPr>
            <a:endParaRPr lang="en-IN" sz="1800" dirty="0" smtClean="0">
              <a:latin typeface="Century Gothic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800" b="1" dirty="0" smtClean="0">
                <a:latin typeface="Century Gothic" pitchFamily="34" charset="0"/>
              </a:rPr>
              <a:t>Hierarchical Clustering</a:t>
            </a:r>
          </a:p>
          <a:p>
            <a:pPr>
              <a:buFont typeface="Wingdings" pitchFamily="2" charset="2"/>
              <a:buChar char="Ø"/>
            </a:pPr>
            <a:endParaRPr lang="en-IN" sz="1800" b="1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800" dirty="0" smtClean="0">
                <a:latin typeface="Century Gothic" pitchFamily="34" charset="0"/>
              </a:rPr>
              <a:t>We performed the Agglomerative clustering</a:t>
            </a:r>
          </a:p>
          <a:p>
            <a:pPr>
              <a:buFont typeface="Arial" pitchFamily="34" charset="0"/>
              <a:buChar char="•"/>
            </a:pPr>
            <a:r>
              <a:rPr lang="en-IN" sz="1800" dirty="0" err="1" smtClean="0">
                <a:latin typeface="Century Gothic" pitchFamily="34" charset="0"/>
              </a:rPr>
              <a:t>Dendrogram</a:t>
            </a:r>
            <a:r>
              <a:rPr lang="en-IN" sz="1800" dirty="0" smtClean="0">
                <a:latin typeface="Century Gothic" pitchFamily="34" charset="0"/>
              </a:rPr>
              <a:t> plotting was done.</a:t>
            </a:r>
          </a:p>
          <a:p>
            <a:pPr>
              <a:buFont typeface="Arial" pitchFamily="34" charset="0"/>
              <a:buChar char="•"/>
            </a:pPr>
            <a:r>
              <a:rPr lang="en-IN" sz="1800" dirty="0" smtClean="0">
                <a:latin typeface="Century Gothic" pitchFamily="34" charset="0"/>
              </a:rPr>
              <a:t>2 clusters were identified using the single method.</a:t>
            </a:r>
          </a:p>
          <a:p>
            <a:pPr>
              <a:buFont typeface="Arial" pitchFamily="34" charset="0"/>
              <a:buChar char="•"/>
            </a:pPr>
            <a:r>
              <a:rPr lang="en-IN" sz="1800" dirty="0" smtClean="0">
                <a:latin typeface="Century Gothic" pitchFamily="34" charset="0"/>
              </a:rPr>
              <a:t>3 clusters were identified using the complete method.</a:t>
            </a:r>
          </a:p>
          <a:p>
            <a:pPr>
              <a:buFont typeface="Arial" pitchFamily="34" charset="0"/>
              <a:buChar char="•"/>
            </a:pPr>
            <a:endParaRPr lang="en-IN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/>
        </p:nvSpPr>
        <p:spPr>
          <a:xfrm>
            <a:off x="0" y="0"/>
            <a:ext cx="776661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Insights From the Model Building and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0" y="98474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800" dirty="0" smtClean="0">
                <a:latin typeface="Century Gothic" pitchFamily="34" charset="0"/>
              </a:rPr>
              <a:t> The Various scores obtained from the model evaluation are:</a:t>
            </a:r>
            <a:endParaRPr lang="en-IN" sz="1800" dirty="0">
              <a:latin typeface="Century Gothic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39615" y="1396998"/>
          <a:ext cx="8212015" cy="2199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194"/>
                <a:gridCol w="1083213"/>
                <a:gridCol w="1237956"/>
                <a:gridCol w="1294228"/>
                <a:gridCol w="2166424"/>
              </a:tblGrid>
              <a:tr h="486438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Century Gothic" pitchFamily="34" charset="0"/>
                        </a:rPr>
                        <a:t>Score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Century Gothic" pitchFamily="34" charset="0"/>
                        </a:rPr>
                        <a:t>K-Means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Century Gothic" pitchFamily="34" charset="0"/>
                        </a:rPr>
                        <a:t>DB SCAN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latin typeface="Century Gothic" pitchFamily="34" charset="0"/>
                        </a:rPr>
                        <a:t>Hierachical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Century Gothic" pitchFamily="34" charset="0"/>
                        </a:rPr>
                        <a:t>Inference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676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Silhouette Coefficient</a:t>
                      </a:r>
                    </a:p>
                    <a:p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0.956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0.481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0.936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Century Gothic" pitchFamily="34" charset="0"/>
                        </a:rPr>
                        <a:t>     better is the</a:t>
                      </a:r>
                      <a:r>
                        <a:rPr lang="en-IN" baseline="0" dirty="0" smtClean="0">
                          <a:latin typeface="Century Gothic" pitchFamily="34" charset="0"/>
                        </a:rPr>
                        <a:t> model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486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Calinski</a:t>
                      </a:r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N" sz="1400" b="0" i="0" u="none" strike="noStrike" cap="none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Harabasz</a:t>
                      </a:r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 Score</a:t>
                      </a:r>
                    </a:p>
                    <a:p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9532.076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127.107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2725.219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Century Gothic" pitchFamily="34" charset="0"/>
                        </a:rPr>
                        <a:t>     better is the</a:t>
                      </a:r>
                      <a:r>
                        <a:rPr lang="en-IN" baseline="0" dirty="0" smtClean="0">
                          <a:latin typeface="Century Gothic" pitchFamily="34" charset="0"/>
                        </a:rPr>
                        <a:t> model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486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Davies-</a:t>
                      </a:r>
                      <a:r>
                        <a:rPr lang="en-IN" sz="1400" b="0" i="0" u="none" strike="noStrike" cap="none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Bouldin</a:t>
                      </a:r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 Index</a:t>
                      </a:r>
                    </a:p>
                    <a:p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0.261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0.904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  <a:sym typeface="Arial"/>
                        </a:rPr>
                        <a:t>0.199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Century Gothic" pitchFamily="34" charset="0"/>
                        </a:rPr>
                        <a:t>     better is the</a:t>
                      </a:r>
                      <a:r>
                        <a:rPr lang="en-IN" baseline="0" dirty="0" smtClean="0">
                          <a:latin typeface="Century Gothic" pitchFamily="34" charset="0"/>
                        </a:rPr>
                        <a:t> model</a:t>
                      </a:r>
                      <a:endParaRPr lang="en-IN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rot="5400000" flipH="1" flipV="1">
            <a:off x="6443015" y="2166425"/>
            <a:ext cx="393895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6454741" y="2839331"/>
            <a:ext cx="393895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6443016" y="3358289"/>
            <a:ext cx="418138" cy="389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81000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800" dirty="0" smtClean="0">
                <a:latin typeface="Century Gothic" pitchFamily="34" charset="0"/>
              </a:rPr>
              <a:t> Among the three models that were implemented, </a:t>
            </a:r>
            <a:r>
              <a:rPr lang="en-IN" sz="1800" b="1" dirty="0" smtClean="0">
                <a:latin typeface="Century Gothic" pitchFamily="34" charset="0"/>
              </a:rPr>
              <a:t>K-Means</a:t>
            </a:r>
            <a:r>
              <a:rPr lang="en-IN" sz="1800" dirty="0" smtClean="0">
                <a:latin typeface="Century Gothic" pitchFamily="34" charset="0"/>
              </a:rPr>
              <a:t> Clustering is the best by observing the above data from the table.</a:t>
            </a:r>
            <a:endParaRPr lang="en-IN" sz="18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/>
          <p:nvPr/>
        </p:nvSpPr>
        <p:spPr>
          <a:xfrm>
            <a:off x="323558" y="2627453"/>
            <a:ext cx="882044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Deployment using </a:t>
            </a:r>
            <a:r>
              <a:rPr lang="en-US" sz="2800" b="1" dirty="0" err="1" smtClean="0">
                <a:solidFill>
                  <a:srgbClr val="002776"/>
                </a:solidFill>
              </a:rPr>
              <a:t>s</a:t>
            </a:r>
            <a:r>
              <a:rPr lang="en-US" sz="2800" b="1" i="0" u="none" strike="noStrike" cap="none" dirty="0" err="1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treamlit</a:t>
            </a: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library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using Platforms- VS Code and </a:t>
            </a:r>
            <a:r>
              <a:rPr lang="en-US" sz="2800" b="1" i="0" u="none" strike="noStrike" cap="none" dirty="0" err="1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Spyder</a:t>
            </a: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8194" name="AutoShape 2" descr="blob:https://web.whatsapp.com/9373c03a-e273-4666-bd72-f4afd4b11cf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5538" name="AutoShape 2" descr="blob:https://web.whatsapp.com/e2161092-75e6-48be-868a-d9939027986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543" name="AutoShape 7" descr="blob:https://web.whatsapp.com/0d06d91f-ffec-46ff-bff0-9f5a8ba26c5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" name="Group 13"/>
          <p:cNvGrpSpPr/>
          <p:nvPr/>
        </p:nvGrpSpPr>
        <p:grpSpPr>
          <a:xfrm>
            <a:off x="576774" y="773723"/>
            <a:ext cx="8215533" cy="5739612"/>
            <a:chOff x="0" y="0"/>
            <a:chExt cx="8651631" cy="7082130"/>
          </a:xfrm>
        </p:grpSpPr>
        <p:pic>
          <p:nvPicPr>
            <p:cNvPr id="65539" name="Picture 3"/>
            <p:cNvPicPr>
              <a:picLocks noChangeAspect="1" noChangeArrowheads="1"/>
            </p:cNvPicPr>
            <p:nvPr/>
          </p:nvPicPr>
          <p:blipFill>
            <a:blip r:embed="rId4"/>
            <a:srcRect b="31594"/>
            <a:stretch>
              <a:fillRect/>
            </a:stretch>
          </p:blipFill>
          <p:spPr bwMode="auto">
            <a:xfrm>
              <a:off x="0" y="0"/>
              <a:ext cx="8650017" cy="3235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544" name="Picture 8"/>
            <p:cNvPicPr>
              <a:picLocks noChangeAspect="1" noChangeArrowheads="1"/>
            </p:cNvPicPr>
            <p:nvPr/>
          </p:nvPicPr>
          <p:blipFill>
            <a:blip r:embed="rId5"/>
            <a:srcRect t="18692"/>
            <a:stretch>
              <a:fillRect/>
            </a:stretch>
          </p:blipFill>
          <p:spPr bwMode="auto">
            <a:xfrm>
              <a:off x="0" y="3235570"/>
              <a:ext cx="8651631" cy="3846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5" name="Google Shape;316;p13"/>
          <p:cNvSpPr txBox="1"/>
          <p:nvPr/>
        </p:nvSpPr>
        <p:spPr>
          <a:xfrm>
            <a:off x="2574387" y="0"/>
            <a:ext cx="45157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Spyder</a:t>
            </a: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Platform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5538" name="AutoShape 2" descr="blob:https://web.whatsapp.com/e2161092-75e6-48be-868a-d9939027986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543" name="AutoShape 7" descr="blob:https://web.whatsapp.com/0d06d91f-ffec-46ff-bff0-9f5a8ba26c5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Google Shape;316;p13"/>
          <p:cNvSpPr txBox="1"/>
          <p:nvPr/>
        </p:nvSpPr>
        <p:spPr>
          <a:xfrm>
            <a:off x="2574387" y="0"/>
            <a:ext cx="45157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VS Code Platform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7" name="AutoShape 5" descr="blob:https://web.whatsapp.com/bf1ec321-34aa-4e09-bf51-68a070341ab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00" name="AutoShape 8" descr="blob:https://web.whatsapp.com/0bd44299-012f-4b00-964f-56a2b28233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03" name="AutoShape 11" descr="blob:https://web.whatsapp.com/97957277-1875-44e9-9297-199e2a9ac7e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4" name="Group 13"/>
          <p:cNvGrpSpPr/>
          <p:nvPr/>
        </p:nvGrpSpPr>
        <p:grpSpPr>
          <a:xfrm>
            <a:off x="422031" y="618978"/>
            <a:ext cx="8018584" cy="6084272"/>
            <a:chOff x="422031" y="474051"/>
            <a:chExt cx="8004516" cy="6229199"/>
          </a:xfrm>
        </p:grpSpPr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4"/>
            <a:srcRect b="694"/>
            <a:stretch>
              <a:fillRect/>
            </a:stretch>
          </p:blipFill>
          <p:spPr bwMode="auto">
            <a:xfrm>
              <a:off x="436099" y="474051"/>
              <a:ext cx="7986698" cy="4027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04" name="Picture 12"/>
            <p:cNvPicPr>
              <a:picLocks noChangeAspect="1" noChangeArrowheads="1"/>
            </p:cNvPicPr>
            <p:nvPr/>
          </p:nvPicPr>
          <p:blipFill>
            <a:blip r:embed="rId5"/>
            <a:srcRect t="13564" b="34109"/>
            <a:stretch>
              <a:fillRect/>
            </a:stretch>
          </p:blipFill>
          <p:spPr bwMode="auto">
            <a:xfrm>
              <a:off x="422031" y="4497983"/>
              <a:ext cx="8004516" cy="2205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/>
          <p:nvPr/>
        </p:nvSpPr>
        <p:spPr>
          <a:xfrm>
            <a:off x="2602521" y="2954216"/>
            <a:ext cx="513470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2800"/>
            </a:pPr>
            <a:r>
              <a:rPr lang="en-US" sz="2800" b="1" dirty="0" smtClean="0">
                <a:solidFill>
                  <a:srgbClr val="002776"/>
                </a:solidFill>
              </a:rPr>
              <a:t>VS Code </a:t>
            </a:r>
            <a:r>
              <a:rPr lang="en-US" sz="2800" b="1" dirty="0" err="1" smtClean="0">
                <a:solidFill>
                  <a:srgbClr val="002776"/>
                </a:solidFill>
              </a:rPr>
              <a:t>Streamlit</a:t>
            </a:r>
            <a:r>
              <a:rPr lang="en-US" sz="2800" b="1" dirty="0" smtClean="0">
                <a:solidFill>
                  <a:srgbClr val="002776"/>
                </a:solidFill>
              </a:rPr>
              <a:t> Input</a:t>
            </a:r>
            <a:endParaRPr lang="en-US" dirty="0" smtClean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6;p13"/>
          <p:cNvSpPr txBox="1"/>
          <p:nvPr/>
        </p:nvSpPr>
        <p:spPr>
          <a:xfrm>
            <a:off x="2574387" y="0"/>
            <a:ext cx="45157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Spyder</a:t>
            </a: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/>
          <a:srcRect r="10577" b="38632"/>
          <a:stretch>
            <a:fillRect/>
          </a:stretch>
        </p:blipFill>
        <p:spPr bwMode="auto">
          <a:xfrm>
            <a:off x="0" y="887730"/>
            <a:ext cx="9176250" cy="186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6" name="AutoShape 2" descr="blob:https://web.whatsapp.com/88bb989d-6d05-49dc-aea4-48123fde85c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947819"/>
            <a:ext cx="9143999" cy="2456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/>
          <p:nvPr/>
        </p:nvSpPr>
        <p:spPr>
          <a:xfrm>
            <a:off x="4937759" y="0"/>
            <a:ext cx="27291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VS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6;p13"/>
          <p:cNvSpPr txBox="1"/>
          <p:nvPr/>
        </p:nvSpPr>
        <p:spPr>
          <a:xfrm>
            <a:off x="-1" y="0"/>
            <a:ext cx="371387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Spyder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22124" y="559559"/>
            <a:ext cx="3985147" cy="6298442"/>
            <a:chOff x="4060858" y="-655641"/>
            <a:chExt cx="3412862" cy="10482030"/>
          </a:xfrm>
        </p:grpSpPr>
        <p:grpSp>
          <p:nvGrpSpPr>
            <p:cNvPr id="10" name="Group 9"/>
            <p:cNvGrpSpPr/>
            <p:nvPr/>
          </p:nvGrpSpPr>
          <p:grpSpPr>
            <a:xfrm>
              <a:off x="4072612" y="-655641"/>
              <a:ext cx="3372592" cy="6499943"/>
              <a:chOff x="4120738" y="451264"/>
              <a:chExt cx="3372592" cy="6499943"/>
            </a:xfrm>
          </p:grpSpPr>
          <p:pic>
            <p:nvPicPr>
              <p:cNvPr id="4097" name="Picture 1"/>
              <p:cNvPicPr>
                <a:picLocks noChangeAspect="1" noChangeArrowheads="1"/>
              </p:cNvPicPr>
              <p:nvPr/>
            </p:nvPicPr>
            <p:blipFill>
              <a:blip r:embed="rId4"/>
              <a:srcRect l="15471" r="11097"/>
              <a:stretch>
                <a:fillRect/>
              </a:stretch>
            </p:blipFill>
            <p:spPr bwMode="auto">
              <a:xfrm>
                <a:off x="4132614" y="451264"/>
                <a:ext cx="3354997" cy="3265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5"/>
              <a:srcRect l="9971" t="2653" r="9128"/>
              <a:stretch>
                <a:fillRect/>
              </a:stretch>
            </p:blipFill>
            <p:spPr bwMode="auto">
              <a:xfrm>
                <a:off x="4120738" y="3669476"/>
                <a:ext cx="3372592" cy="32817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6"/>
            <a:srcRect l="12419" r="23680"/>
            <a:stretch>
              <a:fillRect/>
            </a:stretch>
          </p:blipFill>
          <p:spPr bwMode="auto">
            <a:xfrm>
              <a:off x="4060858" y="5841241"/>
              <a:ext cx="3412862" cy="3985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7" name="Group 16"/>
          <p:cNvGrpSpPr/>
          <p:nvPr/>
        </p:nvGrpSpPr>
        <p:grpSpPr>
          <a:xfrm>
            <a:off x="272955" y="600502"/>
            <a:ext cx="3971498" cy="6257498"/>
            <a:chOff x="0" y="-6518206"/>
            <a:chExt cx="5636526" cy="16472661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-6518206"/>
              <a:ext cx="5636526" cy="10865018"/>
              <a:chOff x="0" y="0"/>
              <a:chExt cx="5636526" cy="1086501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7"/>
              <a:srcRect l="26533" t="19659" r="27229"/>
              <a:stretch>
                <a:fillRect/>
              </a:stretch>
            </p:blipFill>
            <p:spPr bwMode="auto">
              <a:xfrm>
                <a:off x="0" y="0"/>
                <a:ext cx="5636526" cy="535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8"/>
              <a:srcRect l="26707" t="17296" r="27056"/>
              <a:stretch>
                <a:fillRect/>
              </a:stretch>
            </p:blipFill>
            <p:spPr bwMode="auto">
              <a:xfrm>
                <a:off x="0" y="5336276"/>
                <a:ext cx="5636525" cy="5528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9"/>
            <a:srcRect l="26645" t="18114" r="27117"/>
            <a:stretch>
              <a:fillRect/>
            </a:stretch>
          </p:blipFill>
          <p:spPr bwMode="auto">
            <a:xfrm>
              <a:off x="0" y="4339988"/>
              <a:ext cx="5636526" cy="5614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/>
          <p:nvPr/>
        </p:nvSpPr>
        <p:spPr>
          <a:xfrm>
            <a:off x="0" y="112649"/>
            <a:ext cx="35071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82501" y="3500240"/>
            <a:ext cx="897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Performing the EDA and Feature Engineering on our Dataset.</a:t>
            </a: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-20236" y="1518274"/>
            <a:ext cx="774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0" y="2903091"/>
            <a:ext cx="256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"/>
          <p:cNvSpPr txBox="1"/>
          <p:nvPr/>
        </p:nvSpPr>
        <p:spPr>
          <a:xfrm>
            <a:off x="127335" y="856525"/>
            <a:ext cx="845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clusters on global development measurement data.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/>
          <p:nvPr/>
        </p:nvSpPr>
        <p:spPr>
          <a:xfrm>
            <a:off x="90782" y="305924"/>
            <a:ext cx="34626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Challenges faced?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4"/>
          <p:cNvSpPr txBox="1"/>
          <p:nvPr/>
        </p:nvSpPr>
        <p:spPr>
          <a:xfrm>
            <a:off x="90782" y="3513408"/>
            <a:ext cx="43654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How did you overcome?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625" y="984738"/>
            <a:ext cx="79341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The deployment part has given a great difficulty  in the understanding part .</a:t>
            </a:r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A lot of effort was kept in searching up for the code online, and the sources were no where reliable to us.</a:t>
            </a:r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A precise answer was never sought to us.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47821" y="4302369"/>
            <a:ext cx="79341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All the members approached  our respective teachers.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We retrieved necessary inputs from  our teachers and friends.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Various platforms were used 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Finally we achieved the deployment part for cluster analysis.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 txBox="1"/>
          <p:nvPr/>
        </p:nvSpPr>
        <p:spPr>
          <a:xfrm>
            <a:off x="370390" y="266218"/>
            <a:ext cx="613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3846" y="1063130"/>
            <a:ext cx="5216325" cy="54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/>
          <p:nvPr/>
        </p:nvSpPr>
        <p:spPr>
          <a:xfrm>
            <a:off x="-114300" y="4432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"/>
          <p:cNvSpPr txBox="1"/>
          <p:nvPr/>
        </p:nvSpPr>
        <p:spPr>
          <a:xfrm>
            <a:off x="0" y="568217"/>
            <a:ext cx="153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199175" y="567513"/>
            <a:ext cx="88758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Columns: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25,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Rows: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2704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Objects: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06 (Business Tax Rate, GDP, Country(Categorical Variable), Health Exp / Capita, Tourism Inbound and Tourism Outbound)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Duplicate Values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Google Shape;2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163" y="2796925"/>
            <a:ext cx="8745674" cy="34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"/>
          <p:cNvSpPr txBox="1"/>
          <p:nvPr/>
        </p:nvSpPr>
        <p:spPr>
          <a:xfrm>
            <a:off x="1354237" y="2842266"/>
            <a:ext cx="64355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"/>
          <p:cNvSpPr txBox="1"/>
          <p:nvPr/>
        </p:nvSpPr>
        <p:spPr>
          <a:xfrm>
            <a:off x="125" y="997525"/>
            <a:ext cx="91440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125" y="2197675"/>
            <a:ext cx="9144000" cy="2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Symbols present in the dataset have been removed such as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(“%”, “$”, “,”). From the variables: Business Tax Rate, GDP, Health Exp/Capita, Tourism Inbound and Tourism Outbound.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only 02 variables without any missing values are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GDP and Total Population amongst the data.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1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4" name="Google Shape;2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6"/>
          <p:cNvSpPr txBox="1"/>
          <p:nvPr/>
        </p:nvSpPr>
        <p:spPr>
          <a:xfrm>
            <a:off x="267129" y="511604"/>
            <a:ext cx="258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/>
          <p:nvPr/>
        </p:nvSpPr>
        <p:spPr>
          <a:xfrm>
            <a:off x="88256" y="55202"/>
            <a:ext cx="8503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/>
        </p:nvSpPr>
        <p:spPr>
          <a:xfrm>
            <a:off x="270150" y="997525"/>
            <a:ext cx="8603700" cy="54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Dropped Columns: “ Ease of Business” and “Number of Records”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treatment of missing values was performed.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US" sz="1800" b="0" i="0" u="none" strike="noStrike" cap="none">
                <a:solidFill>
                  <a:srgbClr val="38562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Visualisation of Data Distribution has been performed through a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“Histogram”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Outlier Detection has been done using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Box Plots</a:t>
            </a:r>
            <a:endParaRPr sz="1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Correlation was done between the variables and a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Heat Map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 been generated to show the highest correlation between each variable.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Correlation Insights: </a:t>
            </a:r>
            <a:endParaRPr sz="1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Birth Rate has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Strong Positive Correlation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05 Variables.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Co2 Emission has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Strong Correlation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05 Variables.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Ease of Business has a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Negative Correlation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01 Variable.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Usage Energy Usage has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Positive Correlation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04 Variables.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Usage Energy Usage has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Positive Correlation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04 Variables.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GDP has a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Positive Correlation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only a single variable.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51d69c60c_0_12"/>
          <p:cNvSpPr txBox="1">
            <a:spLocks noGrp="1"/>
          </p:cNvSpPr>
          <p:nvPr>
            <p:ph type="title"/>
          </p:nvPr>
        </p:nvSpPr>
        <p:spPr>
          <a:xfrm>
            <a:off x="3" y="500406"/>
            <a:ext cx="8913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>
                <a:solidFill>
                  <a:srgbClr val="002776"/>
                </a:solidFill>
              </a:rPr>
              <a:t>Histograms and Box Plots </a:t>
            </a:r>
            <a:endParaRPr b="1">
              <a:solidFill>
                <a:srgbClr val="002776"/>
              </a:solidFill>
            </a:endParaRPr>
          </a:p>
        </p:txBody>
      </p:sp>
      <p:sp>
        <p:nvSpPr>
          <p:cNvPr id="239" name="Google Shape;239;g2251d69c60c_0_12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2251d69c60c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1500575"/>
            <a:ext cx="4087100" cy="38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251d69c60c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3350" y="1567206"/>
            <a:ext cx="4428251" cy="34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251d69c60c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6954" y="22920"/>
            <a:ext cx="1187050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/>
          <p:nvPr/>
        </p:nvSpPr>
        <p:spPr>
          <a:xfrm>
            <a:off x="0" y="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7"/>
          <p:cNvSpPr txBox="1"/>
          <p:nvPr/>
        </p:nvSpPr>
        <p:spPr>
          <a:xfrm>
            <a:off x="92550" y="779300"/>
            <a:ext cx="895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Heat Map - Pie Charts - Bar Charts </a:t>
            </a:r>
            <a:endParaRPr sz="2800" b="1" i="0" u="none" strike="noStrike" cap="none">
              <a:solidFill>
                <a:srgbClr val="00277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50" y="2279850"/>
            <a:ext cx="3276600" cy="342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1550" y="1742113"/>
            <a:ext cx="5470049" cy="203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1550" y="3890244"/>
            <a:ext cx="5470048" cy="250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807</Words>
  <PresentationFormat>On-screen Show (4:3)</PresentationFormat>
  <Paragraphs>135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Verdana</vt:lpstr>
      <vt:lpstr>Century Gothic</vt:lpstr>
      <vt:lpstr>Calibri</vt:lpstr>
      <vt:lpstr>Wingdings</vt:lpstr>
      <vt:lpstr>Noto Sans Symbols</vt:lpstr>
      <vt:lpstr>Perception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Histograms and Box Plots 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Gonala, Shirish</dc:creator>
  <cp:lastModifiedBy>Windows User</cp:lastModifiedBy>
  <cp:revision>12</cp:revision>
  <dcterms:created xsi:type="dcterms:W3CDTF">2012-08-17T07:00:49Z</dcterms:created>
  <dcterms:modified xsi:type="dcterms:W3CDTF">2023-06-15T17:57:01Z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